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0"/>
  </p:notesMasterIdLst>
  <p:handoutMasterIdLst>
    <p:handoutMasterId r:id="rId51"/>
  </p:handoutMasterIdLst>
  <p:sldIdLst>
    <p:sldId id="327" r:id="rId6"/>
    <p:sldId id="330" r:id="rId7"/>
    <p:sldId id="331" r:id="rId8"/>
    <p:sldId id="332" r:id="rId9"/>
    <p:sldId id="262" r:id="rId10"/>
    <p:sldId id="333" r:id="rId11"/>
    <p:sldId id="263" r:id="rId12"/>
    <p:sldId id="299" r:id="rId13"/>
    <p:sldId id="302" r:id="rId14"/>
    <p:sldId id="264" r:id="rId15"/>
    <p:sldId id="335" r:id="rId16"/>
    <p:sldId id="336" r:id="rId17"/>
    <p:sldId id="266" r:id="rId18"/>
    <p:sldId id="265" r:id="rId19"/>
    <p:sldId id="276" r:id="rId20"/>
    <p:sldId id="303" r:id="rId21"/>
    <p:sldId id="293" r:id="rId22"/>
    <p:sldId id="277"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6" r:id="rId40"/>
    <p:sldId id="318" r:id="rId41"/>
    <p:sldId id="319" r:id="rId42"/>
    <p:sldId id="322" r:id="rId43"/>
    <p:sldId id="323" r:id="rId44"/>
    <p:sldId id="324"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90375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6627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22399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7771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032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166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0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9497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714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13127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78630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656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2857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74702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4137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575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7659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6032652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0040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8779605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069350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emAssi/Final-Project/blob/main/3_EDA_lab_(wrangling).ipynb" TargetMode="External"/><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emAssi/Final-Project/blob/main/5_EDA_with_Visualization_lab.ipynb" TargetMode="External"/><Relationship Id="rId2" Type="http://schemas.openxmlformats.org/officeDocument/2006/relationships/image" Target="../media/image4.png"/><Relationship Id="rId1" Type="http://schemas.openxmlformats.org/officeDocument/2006/relationships/slideLayout" Target="../slideLayouts/slideLayout3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emAssi/Final-Project/blob/main/4-EDA%20with%20SQL"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emAssi/Final-Project/blob/main/6-Interactive%20Visual%20Analytics%20with%20Folium.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emAssi/Final-Project/blob/main/plotly.py"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emAssi/Final-Project/blob/main/7-Machine%20Learning%20Prediction%20La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emAssi/Final-Project/blob/main/1-Data%20Collection%20API.ipynb" TargetMode="Externa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ReemAssi/Final-Project/blob/main/2-%20Web%20Scraping" TargetMode="External"/><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&lt;Reem Assi&gt;</a:t>
            </a:r>
          </a:p>
          <a:p>
            <a:r>
              <a:rPr lang="en-US" dirty="0">
                <a:solidFill>
                  <a:schemeClr val="bg2"/>
                </a:solidFill>
                <a:latin typeface="Abadi" panose="020B0604020104020204" pitchFamily="34" charset="0"/>
                <a:ea typeface="SF Pro" pitchFamily="2" charset="0"/>
                <a:cs typeface="SF Pro" pitchFamily="2" charset="0"/>
              </a:rPr>
              <a:t>&lt;1/OCT/2022&gt;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7321" y="2480040"/>
            <a:ext cx="9725219" cy="4165309"/>
          </a:xfrm>
          <a:prstGeom prst="rect">
            <a:avLst/>
          </a:prstGeom>
        </p:spPr>
        <p:txBody>
          <a:bodyPr>
            <a:normAutofit fontScale="92500" lnSpcReduction="20000"/>
          </a:bodyPr>
          <a:lstStyle/>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Wrangling Basic steps:</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Load Data.</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Make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from it.</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Clean Data.</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Covert it to Boolean values.</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Export to flat file.</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training labels.</a:t>
            </a: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marL="400050">
              <a:buFont typeface="Wingdings" panose="05000000000000000000" pitchFamily="2" charset="2"/>
              <a:buChar char="Ø"/>
            </a:pPr>
            <a:r>
              <a:rPr lang="en-US"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https://github.com/ReemAssi/Final-Project/blob/main/3_EDA_lab_(wrangling).ipynb</a:t>
            </a:r>
            <a:endParaRPr lang="en-US" sz="2000" dirty="0">
              <a:solidFill>
                <a:schemeClr val="accent1">
                  <a:lumMod val="75000"/>
                </a:schemeClr>
              </a:solidFill>
              <a:latin typeface="Abadi" panose="020B0604020104020204" pitchFamily="34" charset="0"/>
            </a:endParaRPr>
          </a:p>
          <a:p>
            <a:pPr marL="57150" indent="0">
              <a:buNone/>
            </a:pPr>
            <a:endParaRPr lang="en-US" sz="20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9653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Wrangling</a:t>
            </a:r>
          </a:p>
        </p:txBody>
      </p:sp>
      <p:pic>
        <p:nvPicPr>
          <p:cNvPr id="6" name="Picture 5">
            <a:extLst>
              <a:ext uri="{FF2B5EF4-FFF2-40B4-BE49-F238E27FC236}">
                <a16:creationId xmlns:a16="http://schemas.microsoft.com/office/drawing/2014/main" id="{CA072086-944C-41FC-B095-349973951D24}"/>
              </a:ext>
            </a:extLst>
          </p:cNvPr>
          <p:cNvPicPr>
            <a:picLocks noChangeAspect="1"/>
          </p:cNvPicPr>
          <p:nvPr/>
        </p:nvPicPr>
        <p:blipFill>
          <a:blip r:embed="rId4"/>
          <a:stretch>
            <a:fillRect/>
          </a:stretch>
        </p:blipFill>
        <p:spPr>
          <a:xfrm>
            <a:off x="7174748" y="202904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5902" y="2151735"/>
            <a:ext cx="9926638" cy="4298950"/>
          </a:xfrm>
          <a:prstGeom prst="rect">
            <a:avLst/>
          </a:prstGeom>
        </p:spPr>
        <p:txBody>
          <a:bodyPr>
            <a:normAutofit fontScale="85000" lnSpcReduction="20000"/>
          </a:bodyPr>
          <a:lstStyle/>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Wrangling steps: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site.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orbit.</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and occurrence of mission outcomes per orbit type.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Create landing outcome label from outcome column </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export the results to CSV file.</a:t>
            </a:r>
          </a:p>
          <a:p>
            <a:pPr marL="457200" lvl="1" indent="0">
              <a:buNone/>
            </a:pP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939278"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Wrangling</a:t>
            </a:r>
          </a:p>
        </p:txBody>
      </p:sp>
      <p:pic>
        <p:nvPicPr>
          <p:cNvPr id="2" name="Picture 1">
            <a:extLst>
              <a:ext uri="{FF2B5EF4-FFF2-40B4-BE49-F238E27FC236}">
                <a16:creationId xmlns:a16="http://schemas.microsoft.com/office/drawing/2014/main" id="{84BAD3B5-6403-47C0-ACF7-13B5177B5D79}"/>
              </a:ext>
            </a:extLst>
          </p:cNvPr>
          <p:cNvPicPr>
            <a:picLocks noChangeAspect="1"/>
          </p:cNvPicPr>
          <p:nvPr/>
        </p:nvPicPr>
        <p:blipFill>
          <a:blip r:embed="rId3"/>
          <a:stretch>
            <a:fillRect/>
          </a:stretch>
        </p:blipFill>
        <p:spPr>
          <a:xfrm>
            <a:off x="5848714" y="2468362"/>
            <a:ext cx="1729890" cy="701101"/>
          </a:xfrm>
          <a:prstGeom prst="rect">
            <a:avLst/>
          </a:prstGeom>
        </p:spPr>
      </p:pic>
      <p:pic>
        <p:nvPicPr>
          <p:cNvPr id="3" name="Picture 2">
            <a:extLst>
              <a:ext uri="{FF2B5EF4-FFF2-40B4-BE49-F238E27FC236}">
                <a16:creationId xmlns:a16="http://schemas.microsoft.com/office/drawing/2014/main" id="{3B65459F-548E-42D3-9BDC-B24BBCE58233}"/>
              </a:ext>
            </a:extLst>
          </p:cNvPr>
          <p:cNvPicPr>
            <a:picLocks noChangeAspect="1"/>
          </p:cNvPicPr>
          <p:nvPr/>
        </p:nvPicPr>
        <p:blipFill>
          <a:blip r:embed="rId4"/>
          <a:stretch>
            <a:fillRect/>
          </a:stretch>
        </p:blipFill>
        <p:spPr>
          <a:xfrm>
            <a:off x="5848714" y="3301995"/>
            <a:ext cx="1243956" cy="957121"/>
          </a:xfrm>
          <a:prstGeom prst="rect">
            <a:avLst/>
          </a:prstGeom>
        </p:spPr>
      </p:pic>
      <p:pic>
        <p:nvPicPr>
          <p:cNvPr id="6" name="Picture 5">
            <a:extLst>
              <a:ext uri="{FF2B5EF4-FFF2-40B4-BE49-F238E27FC236}">
                <a16:creationId xmlns:a16="http://schemas.microsoft.com/office/drawing/2014/main" id="{CFB2804D-3009-4B6A-9862-F2832B3AF707}"/>
              </a:ext>
            </a:extLst>
          </p:cNvPr>
          <p:cNvPicPr>
            <a:picLocks noChangeAspect="1"/>
          </p:cNvPicPr>
          <p:nvPr/>
        </p:nvPicPr>
        <p:blipFill>
          <a:blip r:embed="rId5"/>
          <a:stretch>
            <a:fillRect/>
          </a:stretch>
        </p:blipFill>
        <p:spPr>
          <a:xfrm>
            <a:off x="8253897" y="3657732"/>
            <a:ext cx="2391915" cy="1142160"/>
          </a:xfrm>
          <a:prstGeom prst="rect">
            <a:avLst/>
          </a:prstGeom>
        </p:spPr>
      </p:pic>
      <p:pic>
        <p:nvPicPr>
          <p:cNvPr id="7" name="Picture 6">
            <a:extLst>
              <a:ext uri="{FF2B5EF4-FFF2-40B4-BE49-F238E27FC236}">
                <a16:creationId xmlns:a16="http://schemas.microsoft.com/office/drawing/2014/main" id="{BA21336A-2D84-4414-80B5-9A29CE4C5F8D}"/>
              </a:ext>
            </a:extLst>
          </p:cNvPr>
          <p:cNvPicPr>
            <a:picLocks noChangeAspect="1"/>
          </p:cNvPicPr>
          <p:nvPr/>
        </p:nvPicPr>
        <p:blipFill>
          <a:blip r:embed="rId6"/>
          <a:stretch>
            <a:fillRect/>
          </a:stretch>
        </p:blipFill>
        <p:spPr>
          <a:xfrm>
            <a:off x="1277719" y="5415599"/>
            <a:ext cx="7254869" cy="190517"/>
          </a:xfrm>
          <a:prstGeom prst="rect">
            <a:avLst/>
          </a:prstGeom>
        </p:spPr>
      </p:pic>
      <p:pic>
        <p:nvPicPr>
          <p:cNvPr id="9" name="Picture 8">
            <a:extLst>
              <a:ext uri="{FF2B5EF4-FFF2-40B4-BE49-F238E27FC236}">
                <a16:creationId xmlns:a16="http://schemas.microsoft.com/office/drawing/2014/main" id="{CAF50594-7522-4E03-BFF6-7763F2FD19B9}"/>
              </a:ext>
            </a:extLst>
          </p:cNvPr>
          <p:cNvPicPr>
            <a:picLocks noChangeAspect="1"/>
          </p:cNvPicPr>
          <p:nvPr/>
        </p:nvPicPr>
        <p:blipFill>
          <a:blip r:embed="rId7"/>
          <a:stretch>
            <a:fillRect/>
          </a:stretch>
        </p:blipFill>
        <p:spPr>
          <a:xfrm>
            <a:off x="1277719" y="6343996"/>
            <a:ext cx="3886537" cy="213378"/>
          </a:xfrm>
          <a:prstGeom prst="rect">
            <a:avLst/>
          </a:prstGeom>
        </p:spPr>
      </p:pic>
    </p:spTree>
    <p:extLst>
      <p:ext uri="{BB962C8B-B14F-4D97-AF65-F5344CB8AC3E}">
        <p14:creationId xmlns:p14="http://schemas.microsoft.com/office/powerpoint/2010/main" val="279453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72" y="2210933"/>
            <a:ext cx="9745663"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Scatter Plots between:</a:t>
            </a:r>
          </a:p>
          <a:p>
            <a:pPr>
              <a:lnSpc>
                <a:spcPct val="100000"/>
              </a:lnSpc>
              <a:spcBef>
                <a:spcPts val="1400"/>
              </a:spcBef>
              <a:buFont typeface="Courier New" panose="02070309020205020404" pitchFamily="49" charset="0"/>
              <a:buChar char="o"/>
            </a:pPr>
            <a:r>
              <a:rPr lang="en-US" dirty="0">
                <a:solidFill>
                  <a:schemeClr val="accent3">
                    <a:lumMod val="25000"/>
                  </a:schemeClr>
                </a:solidFill>
                <a:latin typeface="Abadi"/>
              </a:rPr>
              <a:t>Payload and Flight number </a:t>
            </a:r>
          </a:p>
          <a:p>
            <a:pPr>
              <a:lnSpc>
                <a:spcPct val="100000"/>
              </a:lnSpc>
              <a:spcBef>
                <a:spcPts val="1400"/>
              </a:spcBef>
              <a:buFont typeface="Courier New" panose="02070309020205020404" pitchFamily="49" charset="0"/>
              <a:buChar char="o"/>
            </a:pPr>
            <a:r>
              <a:rPr lang="en-US" dirty="0">
                <a:solidFill>
                  <a:schemeClr val="accent3">
                    <a:lumMod val="25000"/>
                  </a:schemeClr>
                </a:solidFill>
                <a:latin typeface="Abadi"/>
              </a:rPr>
              <a:t>Flight number and launch site</a:t>
            </a: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Data Visualization</a:t>
            </a:r>
          </a:p>
        </p:txBody>
      </p:sp>
      <p:pic>
        <p:nvPicPr>
          <p:cNvPr id="2" name="Picture 1">
            <a:extLst>
              <a:ext uri="{FF2B5EF4-FFF2-40B4-BE49-F238E27FC236}">
                <a16:creationId xmlns:a16="http://schemas.microsoft.com/office/drawing/2014/main" id="{E839C5B4-0330-4E05-ABC4-F6D145FA7A2C}"/>
              </a:ext>
            </a:extLst>
          </p:cNvPr>
          <p:cNvPicPr>
            <a:picLocks noChangeAspect="1"/>
          </p:cNvPicPr>
          <p:nvPr/>
        </p:nvPicPr>
        <p:blipFill>
          <a:blip r:embed="rId3"/>
          <a:stretch>
            <a:fillRect/>
          </a:stretch>
        </p:blipFill>
        <p:spPr>
          <a:xfrm>
            <a:off x="5925443" y="4127338"/>
            <a:ext cx="5107507" cy="2476833"/>
          </a:xfrm>
          <a:prstGeom prst="rect">
            <a:avLst/>
          </a:prstGeom>
        </p:spPr>
      </p:pic>
      <p:pic>
        <p:nvPicPr>
          <p:cNvPr id="6" name="Picture 5">
            <a:extLst>
              <a:ext uri="{FF2B5EF4-FFF2-40B4-BE49-F238E27FC236}">
                <a16:creationId xmlns:a16="http://schemas.microsoft.com/office/drawing/2014/main" id="{E6D711DC-361A-4509-982F-2CC8467DC8F9}"/>
              </a:ext>
            </a:extLst>
          </p:cNvPr>
          <p:cNvPicPr>
            <a:picLocks noChangeAspect="1"/>
          </p:cNvPicPr>
          <p:nvPr/>
        </p:nvPicPr>
        <p:blipFill rotWithShape="1">
          <a:blip r:embed="rId4"/>
          <a:srcRect l="3811" b="5492"/>
          <a:stretch/>
        </p:blipFill>
        <p:spPr>
          <a:xfrm>
            <a:off x="252657" y="4070273"/>
            <a:ext cx="5390146" cy="2590965"/>
          </a:xfrm>
          <a:prstGeom prst="rect">
            <a:avLst/>
          </a:prstGeom>
        </p:spPr>
      </p:pic>
      <p:sp>
        <p:nvSpPr>
          <p:cNvPr id="7" name="TextBox 6">
            <a:extLst>
              <a:ext uri="{FF2B5EF4-FFF2-40B4-BE49-F238E27FC236}">
                <a16:creationId xmlns:a16="http://schemas.microsoft.com/office/drawing/2014/main" id="{3759C874-CF1E-452C-A606-D58A303AB4C8}"/>
              </a:ext>
            </a:extLst>
          </p:cNvPr>
          <p:cNvSpPr txBox="1"/>
          <p:nvPr/>
        </p:nvSpPr>
        <p:spPr>
          <a:xfrm>
            <a:off x="5470423" y="2556079"/>
            <a:ext cx="5401339" cy="1282402"/>
          </a:xfrm>
          <a:prstGeom prst="rect">
            <a:avLst/>
          </a:prstGeom>
          <a:noFill/>
        </p:spPr>
        <p:txBody>
          <a:bodyPr wrap="square" rtlCol="0">
            <a:spAutoFit/>
          </a:bodyPr>
          <a:lstStyle/>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payload and launch site </a:t>
            </a:r>
          </a:p>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Flight number and Orbit type/ </a:t>
            </a:r>
          </a:p>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Payload and Orbit type</a:t>
            </a:r>
          </a:p>
        </p:txBody>
      </p:sp>
    </p:spTree>
    <p:extLst>
      <p:ext uri="{BB962C8B-B14F-4D97-AF65-F5344CB8AC3E}">
        <p14:creationId xmlns:p14="http://schemas.microsoft.com/office/powerpoint/2010/main" val="401951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754" y="2261539"/>
            <a:ext cx="9745663"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Bar Graph between:</a:t>
            </a:r>
          </a:p>
          <a:p>
            <a:pPr marL="457200" lvl="1" indent="0">
              <a:lnSpc>
                <a:spcPct val="100000"/>
              </a:lnSpc>
              <a:spcBef>
                <a:spcPts val="1400"/>
              </a:spcBef>
              <a:buNone/>
            </a:pPr>
            <a:r>
              <a:rPr lang="en-US" sz="1800" dirty="0">
                <a:solidFill>
                  <a:schemeClr val="accent3">
                    <a:lumMod val="25000"/>
                  </a:schemeClr>
                </a:solidFill>
                <a:latin typeface="Abadi"/>
              </a:rPr>
              <a:t>Success Rate and Orbit type.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Line Graph applied to:</a:t>
            </a:r>
          </a:p>
          <a:p>
            <a:pPr marL="457200" lvl="1" indent="0">
              <a:lnSpc>
                <a:spcPct val="100000"/>
              </a:lnSpc>
              <a:spcBef>
                <a:spcPts val="1400"/>
              </a:spcBef>
              <a:buNone/>
            </a:pPr>
            <a:r>
              <a:rPr lang="en-US" sz="1800" dirty="0">
                <a:solidFill>
                  <a:schemeClr val="accent3">
                    <a:lumMod val="25000"/>
                  </a:schemeClr>
                </a:solidFill>
                <a:latin typeface="Abadi"/>
              </a:rPr>
              <a:t>Launch Success yearly trend.</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2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https://github.com/ReemAssi/Final-Project/blob/main/5_EDA_with_Visualization_lab.ipynb</a:t>
            </a:r>
            <a:endParaRPr lang="en-US" sz="2200" dirty="0">
              <a:solidFill>
                <a:schemeClr val="accent1">
                  <a:lumMod val="7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84066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Data Visualization</a:t>
            </a:r>
          </a:p>
        </p:txBody>
      </p:sp>
      <p:pic>
        <p:nvPicPr>
          <p:cNvPr id="7" name="Picture 6">
            <a:extLst>
              <a:ext uri="{FF2B5EF4-FFF2-40B4-BE49-F238E27FC236}">
                <a16:creationId xmlns:a16="http://schemas.microsoft.com/office/drawing/2014/main" id="{75F0DFCF-06D4-4C84-9AE8-31B71655D7F2}"/>
              </a:ext>
            </a:extLst>
          </p:cNvPr>
          <p:cNvPicPr>
            <a:picLocks noChangeAspect="1"/>
          </p:cNvPicPr>
          <p:nvPr/>
        </p:nvPicPr>
        <p:blipFill rotWithShape="1">
          <a:blip r:embed="rId4"/>
          <a:srcRect l="5049" t="2727"/>
          <a:stretch/>
        </p:blipFill>
        <p:spPr>
          <a:xfrm>
            <a:off x="7890102" y="1934644"/>
            <a:ext cx="3114279" cy="2726048"/>
          </a:xfrm>
          <a:prstGeom prst="rect">
            <a:avLst/>
          </a:prstGeom>
        </p:spPr>
      </p:pic>
      <p:pic>
        <p:nvPicPr>
          <p:cNvPr id="8" name="Picture 7">
            <a:extLst>
              <a:ext uri="{FF2B5EF4-FFF2-40B4-BE49-F238E27FC236}">
                <a16:creationId xmlns:a16="http://schemas.microsoft.com/office/drawing/2014/main" id="{D8EC94DB-1DB0-4EE6-B7A9-7FED9EA5172B}"/>
              </a:ext>
            </a:extLst>
          </p:cNvPr>
          <p:cNvPicPr>
            <a:picLocks noChangeAspect="1"/>
          </p:cNvPicPr>
          <p:nvPr/>
        </p:nvPicPr>
        <p:blipFill rotWithShape="1">
          <a:blip r:embed="rId5"/>
          <a:srcRect r="6307"/>
          <a:stretch/>
        </p:blipFill>
        <p:spPr>
          <a:xfrm>
            <a:off x="4301897" y="3886829"/>
            <a:ext cx="3588205" cy="272604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09973"/>
            <a:ext cx="11421989" cy="4063236"/>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SQL is Structured Query Language, which is a computer language for storing, manipulating and retrieving data stored in a relational database. Here we loaded the SpaceX dataset into a PostgreSQL database.</a:t>
            </a:r>
          </a:p>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We performed SQL queries to get insight from the data: </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Display the names of unique launch sites in the space mission.</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total payload mass carried by boosters launched by NASA (CRS)</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average payload mass carried by booster version F9 v1.1</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total number of successful and failure mission outcomes</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failed landing outcomes in drone ship, their booster version and launch site names.</a:t>
            </a:r>
          </a:p>
          <a:p>
            <a:pPr>
              <a:lnSpc>
                <a:spcPct val="100000"/>
              </a:lnSpc>
              <a:spcBef>
                <a:spcPts val="1400"/>
              </a:spcBef>
              <a:buFont typeface="Wingdings" panose="05000000000000000000" pitchFamily="2" charset="2"/>
              <a:buChar char="Ø"/>
            </a:pPr>
            <a:r>
              <a:rPr lang="en-US"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https://github.com/ReemAssi/Final-Project/blob/main/4-EDA%20with%20SQL</a:t>
            </a:r>
            <a:endParaRPr lang="en-US" sz="20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000" dirty="0">
              <a:solidFill>
                <a:srgbClr val="FFFF00"/>
              </a:solidFill>
              <a:latin typeface="Abadi" panose="020B0604020104020204" pitchFamily="34" charset="0"/>
            </a:endParaRPr>
          </a:p>
          <a:p>
            <a:pPr>
              <a:buFont typeface="Wingdings" panose="05000000000000000000" pitchFamily="2" charset="2"/>
              <a:buChar char="Ø"/>
            </a:pPr>
            <a:endParaRPr lang="en-US" sz="2000" dirty="0">
              <a:solidFill>
                <a:schemeClr val="tx1"/>
              </a:solidFill>
              <a:latin typeface="Abadi" panose="020B0604020104020204" pitchFamily="34" charset="0"/>
            </a:endParaRPr>
          </a:p>
          <a:p>
            <a:pPr>
              <a:buFont typeface="Wingdings" panose="05000000000000000000" pitchFamily="2" charset="2"/>
              <a:buChar char="Ø"/>
            </a:pPr>
            <a:endParaRPr lang="en-US" sz="2000" dirty="0">
              <a:solidFill>
                <a:schemeClr val="tx1"/>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7000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SQL</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352540" y="295729"/>
            <a:ext cx="838199" cy="767687"/>
          </a:xfrm>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139" y="2395833"/>
            <a:ext cx="10515600" cy="4351337"/>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Folium makes it easy to visualize data that's been manipulated in Python on an interactive leaflet map.</a:t>
            </a:r>
          </a:p>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Using the color-labeled marker clusters, we identified which launch sites have relatively high success rate. </a:t>
            </a:r>
          </a:p>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We calculated the distances between a launch site to its proximities. </a:t>
            </a:r>
          </a:p>
          <a:p>
            <a:pPr>
              <a:lnSpc>
                <a:spcPct val="100000"/>
              </a:lnSpc>
              <a:spcBef>
                <a:spcPts val="1400"/>
              </a:spcBef>
              <a:buFont typeface="Wingdings" panose="05000000000000000000" pitchFamily="2" charset="2"/>
              <a:buChar char="Ø"/>
            </a:pPr>
            <a:r>
              <a:rPr lang="en-US"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https://github.com/ReemAssi/Final-Project/blob/main/6-Interactive%20Visual%20Analytics%20with%20Folium.ipynb</a:t>
            </a:r>
            <a:endParaRPr lang="en-US" sz="2000" dirty="0">
              <a:solidFill>
                <a:schemeClr val="accent1">
                  <a:lumMod val="7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000" dirty="0">
              <a:solidFill>
                <a:schemeClr val="tx1"/>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Build an Interactive Map with Folium</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06662"/>
            <a:ext cx="9745663" cy="435133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buFont typeface="Wingdings" panose="05000000000000000000" pitchFamily="2" charset="2"/>
              <a:buChar char="Ø"/>
            </a:pPr>
            <a:r>
              <a:rPr lang="en-US" sz="2200" dirty="0">
                <a:solidFill>
                  <a:schemeClr val="accent1">
                    <a:lumMod val="75000"/>
                  </a:schemeClr>
                </a:solidFill>
                <a:latin typeface="Abadi"/>
                <a:hlinkClick r:id="rId3">
                  <a:extLst>
                    <a:ext uri="{A12FA001-AC4F-418D-AE19-62706E023703}">
                      <ahyp:hlinkClr xmlns:ahyp="http://schemas.microsoft.com/office/drawing/2018/hyperlinkcolor" val="tx"/>
                    </a:ext>
                  </a:extLst>
                </a:hlinkClick>
              </a:rPr>
              <a:t>https://github.com/ReemAssi/Final-Project/blob/main/plotly.py</a:t>
            </a:r>
            <a:endParaRPr lang="en-US" sz="2200" dirty="0">
              <a:solidFill>
                <a:schemeClr val="accent1">
                  <a:lumMod val="75000"/>
                </a:schemeClr>
              </a:solidFill>
              <a:latin typeface="Abadi"/>
            </a:endParaRPr>
          </a:p>
          <a:p>
            <a:pPr marL="0" indent="0">
              <a:lnSpc>
                <a:spcPct val="100000"/>
              </a:lnSpc>
              <a:spcBef>
                <a:spcPts val="1400"/>
              </a:spcBef>
              <a:buNone/>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90015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Build a Dashboard with </a:t>
            </a:r>
            <a:r>
              <a:rPr lang="en-US" dirty="0" err="1">
                <a:solidFill>
                  <a:schemeClr val="accent6">
                    <a:lumMod val="40000"/>
                    <a:lumOff val="60000"/>
                  </a:schemeClr>
                </a:solidFill>
                <a:latin typeface="Abadi"/>
              </a:rPr>
              <a:t>Plotly</a:t>
            </a:r>
            <a:r>
              <a:rPr lang="en-US" dirty="0">
                <a:solidFill>
                  <a:schemeClr val="accent6">
                    <a:lumMod val="40000"/>
                    <a:lumOff val="60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2239656"/>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Font typeface="Wingdings" panose="05000000000000000000" pitchFamily="2" charset="2"/>
              <a:buChar char="Ø"/>
            </a:pPr>
            <a:r>
              <a:rPr lang="en-US" sz="2200" dirty="0">
                <a:solidFill>
                  <a:schemeClr val="accent1">
                    <a:lumMod val="75000"/>
                  </a:schemeClr>
                </a:solidFill>
                <a:latin typeface="Abadi"/>
                <a:hlinkClick r:id="rId3">
                  <a:extLst>
                    <a:ext uri="{A12FA001-AC4F-418D-AE19-62706E023703}">
                      <ahyp:hlinkClr xmlns:ahyp="http://schemas.microsoft.com/office/drawing/2018/hyperlinkcolor" val="tx"/>
                    </a:ext>
                  </a:extLst>
                </a:hlinkClick>
              </a:rPr>
              <a:t>https://github.com/ReemAssi/Final-Project/blob/main/7-Machine%20Learning%20Prediction%20Lab</a:t>
            </a:r>
            <a:endParaRPr lang="en-US" sz="2200" dirty="0">
              <a:solidFill>
                <a:schemeClr val="accent1">
                  <a:lumMod val="75000"/>
                </a:schemeClr>
              </a:solidFill>
              <a:latin typeface="Abadi"/>
            </a:endParaRPr>
          </a:p>
          <a:p>
            <a:pPr marL="0" indent="0">
              <a:lnSpc>
                <a:spcPct val="100000"/>
              </a:lnSpc>
              <a:spcBef>
                <a:spcPts val="1400"/>
              </a:spcBef>
              <a:buNone/>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902491"/>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Predictive analysis results</a:t>
            </a:r>
          </a:p>
          <a:p>
            <a:pPr lvl="1">
              <a:buFont typeface="Wingdings" panose="05000000000000000000" pitchFamily="2" charset="2"/>
              <a:buChar char="Ø"/>
            </a:pPr>
            <a:endParaRPr lang="en-US" sz="1800" dirty="0"/>
          </a:p>
          <a:p>
            <a:pPr lvl="1">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9533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Results</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919854" y="8960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Flight Number vs. Launch Site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87A632C0-CF5F-40A7-8B7D-AF82E6F4E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36" y="2339936"/>
            <a:ext cx="9652237" cy="34721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A3FBCC-A361-41FA-ADC9-5909A3C1AA74}"/>
              </a:ext>
            </a:extLst>
          </p:cNvPr>
          <p:cNvSpPr txBox="1"/>
          <p:nvPr/>
        </p:nvSpPr>
        <p:spPr>
          <a:xfrm>
            <a:off x="1252870" y="5919240"/>
            <a:ext cx="9268326" cy="400110"/>
          </a:xfrm>
          <a:prstGeom prst="rect">
            <a:avLst/>
          </a:prstGeom>
          <a:noFill/>
        </p:spPr>
        <p:txBody>
          <a:bodyPr wrap="square" rtlCol="0">
            <a:spAutoFit/>
          </a:bodyPr>
          <a:lstStyle/>
          <a:p>
            <a:r>
              <a:rPr lang="en-US" sz="2000" dirty="0">
                <a:latin typeface="Abadi" panose="020B0604020104020204" pitchFamily="34" charset="0"/>
              </a:rPr>
              <a:t>The higher the Flight number the success rate for the Rocket increases</a:t>
            </a:r>
            <a:r>
              <a:rPr lang="en-US" dirty="0">
                <a:latin typeface="Abadi" panose="020B0604020104020204" pitchFamily="34" charset="0"/>
              </a:rPr>
              <a:t> </a:t>
            </a:r>
            <a:endParaRPr lang="en-AE" sz="1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377513"/>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75139" y="10634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74925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Payload vs. Launch Site</a:t>
            </a:r>
          </a:p>
        </p:txBody>
      </p:sp>
      <p:sp>
        <p:nvSpPr>
          <p:cNvPr id="6" name="TextBox 5">
            <a:extLst>
              <a:ext uri="{FF2B5EF4-FFF2-40B4-BE49-F238E27FC236}">
                <a16:creationId xmlns:a16="http://schemas.microsoft.com/office/drawing/2014/main" id="{94DCEEA6-CC83-4F5F-B3DC-AB6B638E424A}"/>
              </a:ext>
            </a:extLst>
          </p:cNvPr>
          <p:cNvSpPr txBox="1"/>
          <p:nvPr/>
        </p:nvSpPr>
        <p:spPr>
          <a:xfrm>
            <a:off x="659219" y="5857685"/>
            <a:ext cx="9967071" cy="923330"/>
          </a:xfrm>
          <a:prstGeom prst="rect">
            <a:avLst/>
          </a:prstGeom>
          <a:noFill/>
        </p:spPr>
        <p:txBody>
          <a:bodyPr wrap="square" rtlCol="0">
            <a:spAutoFit/>
          </a:bodyPr>
          <a:lstStyle/>
          <a:p>
            <a:r>
              <a:rPr lang="en-US" dirty="0">
                <a:latin typeface="Abadi" panose="020B0604020104020204" pitchFamily="34" charset="0"/>
              </a:rPr>
              <a:t>The greater the payload mass (greater than 7000 kg) higher the success rate of the rocket. But there’s no clear pattern to take a decision if the launch site is dependent on Pay Load Mass for a successful launch. </a:t>
            </a:r>
            <a:endParaRPr lang="en-AE" dirty="0">
              <a:latin typeface="Abadi" panose="020B0604020104020204" pitchFamily="34" charset="0"/>
            </a:endParaRPr>
          </a:p>
        </p:txBody>
      </p:sp>
      <p:pic>
        <p:nvPicPr>
          <p:cNvPr id="7" name="Picture 4">
            <a:extLst>
              <a:ext uri="{FF2B5EF4-FFF2-40B4-BE49-F238E27FC236}">
                <a16:creationId xmlns:a16="http://schemas.microsoft.com/office/drawing/2014/main" id="{377145E7-2F26-40B5-A718-C19C1613D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707" y="2081924"/>
            <a:ext cx="9060583" cy="377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90015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Success Rate vs. Orbit Type</a:t>
            </a:r>
            <a:endParaRPr lang="en-US" dirty="0">
              <a:solidFill>
                <a:schemeClr val="accent6">
                  <a:lumMod val="40000"/>
                  <a:lumOff val="60000"/>
                </a:schemeClr>
              </a:solidFill>
            </a:endParaRPr>
          </a:p>
        </p:txBody>
      </p:sp>
      <p:sp>
        <p:nvSpPr>
          <p:cNvPr id="6" name="TextBox 5">
            <a:extLst>
              <a:ext uri="{FF2B5EF4-FFF2-40B4-BE49-F238E27FC236}">
                <a16:creationId xmlns:a16="http://schemas.microsoft.com/office/drawing/2014/main" id="{DCC9FBF2-4178-496C-A5C3-D198B373ABAA}"/>
              </a:ext>
            </a:extLst>
          </p:cNvPr>
          <p:cNvSpPr txBox="1"/>
          <p:nvPr/>
        </p:nvSpPr>
        <p:spPr>
          <a:xfrm>
            <a:off x="1638426" y="6293051"/>
            <a:ext cx="6420051" cy="400110"/>
          </a:xfrm>
          <a:prstGeom prst="rect">
            <a:avLst/>
          </a:prstGeom>
          <a:noFill/>
        </p:spPr>
        <p:txBody>
          <a:bodyPr wrap="square" rtlCol="0">
            <a:spAutoFit/>
          </a:bodyPr>
          <a:lstStyle/>
          <a:p>
            <a:r>
              <a:rPr lang="en-US" sz="2000" dirty="0">
                <a:latin typeface="Abadi" panose="020B0604020104020204" pitchFamily="34" charset="0"/>
              </a:rPr>
              <a:t>ES-L1 ,GEO,HEO,SSO has the highest Success rates</a:t>
            </a:r>
            <a:endParaRPr lang="en-AE" sz="2000" dirty="0">
              <a:latin typeface="Abadi" panose="020B0604020104020204" pitchFamily="34" charset="0"/>
            </a:endParaRPr>
          </a:p>
        </p:txBody>
      </p:sp>
      <p:pic>
        <p:nvPicPr>
          <p:cNvPr id="7" name="Picture 4">
            <a:extLst>
              <a:ext uri="{FF2B5EF4-FFF2-40B4-BE49-F238E27FC236}">
                <a16:creationId xmlns:a16="http://schemas.microsoft.com/office/drawing/2014/main" id="{FC608321-9E22-4B4E-849C-F39ECC19B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562" y="2035376"/>
            <a:ext cx="9096876"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Flight Number vs. Orbit Type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9916D5C7-4433-4EA2-9A8F-021B2376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09" y="2088771"/>
            <a:ext cx="9193730" cy="3976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643352-B496-4E25-955C-AAAF8661B8CC}"/>
              </a:ext>
            </a:extLst>
          </p:cNvPr>
          <p:cNvSpPr txBox="1"/>
          <p:nvPr/>
        </p:nvSpPr>
        <p:spPr>
          <a:xfrm>
            <a:off x="1448183" y="5965407"/>
            <a:ext cx="9742556"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Abadi" panose="020B0604020104020204" pitchFamily="34" charset="0"/>
              </a:rPr>
              <a:t>For Leo orbit the success increases with the number of the flights</a:t>
            </a:r>
          </a:p>
          <a:p>
            <a:pPr marL="342900" indent="-342900">
              <a:buFont typeface="Wingdings" panose="05000000000000000000" pitchFamily="2" charset="2"/>
              <a:buChar char="Ø"/>
            </a:pPr>
            <a:r>
              <a:rPr lang="en-US" sz="2000" dirty="0">
                <a:latin typeface="Abadi" panose="020B0604020104020204" pitchFamily="34" charset="0"/>
              </a:rPr>
              <a:t>There is no relationship between flight number and GTO orbit</a:t>
            </a:r>
            <a:endParaRPr lang="en-AE" sz="20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7118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Payload vs. Orbit Type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0180F22B-9B15-47E9-BD9E-43C7C8CC7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554" y="1429855"/>
            <a:ext cx="8726904" cy="4727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51F8A1-80F2-45A5-A328-C5D919BB53C1}"/>
              </a:ext>
            </a:extLst>
          </p:cNvPr>
          <p:cNvSpPr txBox="1"/>
          <p:nvPr/>
        </p:nvSpPr>
        <p:spPr>
          <a:xfrm>
            <a:off x="1578541" y="6156927"/>
            <a:ext cx="10181067"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badi" panose="020B0604020104020204" pitchFamily="34" charset="0"/>
              </a:rPr>
              <a:t>Heavy payloads have a  negative influence on MEO,GTO ,VLEO Orbits</a:t>
            </a:r>
          </a:p>
          <a:p>
            <a:pPr marL="285750" indent="-285750">
              <a:buFont typeface="Wingdings" panose="05000000000000000000" pitchFamily="2" charset="2"/>
              <a:buChar char="Ø"/>
            </a:pPr>
            <a:r>
              <a:rPr lang="en-US" dirty="0">
                <a:latin typeface="Abadi" panose="020B0604020104020204" pitchFamily="34" charset="0"/>
              </a:rPr>
              <a:t>Positive influence on LEO, ISS Orbits</a:t>
            </a:r>
            <a:endParaRPr lang="en-AE"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Success Yearly Trend</a:t>
            </a:r>
          </a:p>
        </p:txBody>
      </p:sp>
      <p:pic>
        <p:nvPicPr>
          <p:cNvPr id="6" name="Picture 2">
            <a:extLst>
              <a:ext uri="{FF2B5EF4-FFF2-40B4-BE49-F238E27FC236}">
                <a16:creationId xmlns:a16="http://schemas.microsoft.com/office/drawing/2014/main" id="{0EE208F3-BD10-4D24-A7DC-C0A2813D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011" y="1776204"/>
            <a:ext cx="8677977" cy="4472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DBD9E8-A788-4058-966C-038C24553A77}"/>
              </a:ext>
            </a:extLst>
          </p:cNvPr>
          <p:cNvSpPr txBox="1"/>
          <p:nvPr/>
        </p:nvSpPr>
        <p:spPr>
          <a:xfrm>
            <a:off x="1577311" y="6272558"/>
            <a:ext cx="1177718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badi" panose="020B0604020104020204" pitchFamily="34" charset="0"/>
              </a:rPr>
              <a:t>The success rate since 2013 kept increasing relativity through there is a slight dip after 2019</a:t>
            </a:r>
            <a:endParaRPr lang="en-AE"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2945" y="4668912"/>
            <a:ext cx="9745663" cy="1562100"/>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used the key word </a:t>
            </a:r>
            <a:r>
              <a:rPr lang="en-US" sz="2000" b="1" dirty="0">
                <a:latin typeface="Abadi" panose="020B0604020104020204" pitchFamily="34" charset="0"/>
              </a:rPr>
              <a:t>DISTINCT</a:t>
            </a:r>
            <a:r>
              <a:rPr lang="en-US" sz="20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9320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All Launch Site Names</a:t>
            </a:r>
          </a:p>
        </p:txBody>
      </p:sp>
      <p:pic>
        <p:nvPicPr>
          <p:cNvPr id="2" name="Picture 1">
            <a:extLst>
              <a:ext uri="{FF2B5EF4-FFF2-40B4-BE49-F238E27FC236}">
                <a16:creationId xmlns:a16="http://schemas.microsoft.com/office/drawing/2014/main" id="{13E2002C-1966-46EC-BF32-D29971F12A0F}"/>
              </a:ext>
            </a:extLst>
          </p:cNvPr>
          <p:cNvPicPr>
            <a:picLocks noChangeAspect="1"/>
          </p:cNvPicPr>
          <p:nvPr/>
        </p:nvPicPr>
        <p:blipFill>
          <a:blip r:embed="rId3"/>
          <a:stretch>
            <a:fillRect/>
          </a:stretch>
        </p:blipFill>
        <p:spPr>
          <a:xfrm>
            <a:off x="1245814" y="2701361"/>
            <a:ext cx="9525825" cy="1943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8856" y="4682331"/>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We used the query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87729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Site Names Begin with 'CCA'</a:t>
            </a:r>
          </a:p>
        </p:txBody>
      </p:sp>
      <p:pic>
        <p:nvPicPr>
          <p:cNvPr id="6" name="Picture 5">
            <a:extLst>
              <a:ext uri="{FF2B5EF4-FFF2-40B4-BE49-F238E27FC236}">
                <a16:creationId xmlns:a16="http://schemas.microsoft.com/office/drawing/2014/main" id="{10895312-671B-4520-B137-04BED3B8185A}"/>
              </a:ext>
            </a:extLst>
          </p:cNvPr>
          <p:cNvPicPr>
            <a:picLocks noChangeAspect="1"/>
          </p:cNvPicPr>
          <p:nvPr/>
        </p:nvPicPr>
        <p:blipFill>
          <a:blip r:embed="rId3"/>
          <a:stretch>
            <a:fillRect/>
          </a:stretch>
        </p:blipFill>
        <p:spPr>
          <a:xfrm>
            <a:off x="148856" y="2522440"/>
            <a:ext cx="12192000" cy="1983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43681"/>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calculated the total payload carried by boosters from NASA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9043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Total Payload Mass</a:t>
            </a:r>
          </a:p>
        </p:txBody>
      </p:sp>
      <p:pic>
        <p:nvPicPr>
          <p:cNvPr id="2" name="Picture 1">
            <a:extLst>
              <a:ext uri="{FF2B5EF4-FFF2-40B4-BE49-F238E27FC236}">
                <a16:creationId xmlns:a16="http://schemas.microsoft.com/office/drawing/2014/main" id="{7B7E6445-19F0-4C4B-866C-7CD9B0F793DC}"/>
              </a:ext>
            </a:extLst>
          </p:cNvPr>
          <p:cNvPicPr>
            <a:picLocks noChangeAspect="1"/>
          </p:cNvPicPr>
          <p:nvPr/>
        </p:nvPicPr>
        <p:blipFill>
          <a:blip r:embed="rId3"/>
          <a:stretch>
            <a:fillRect/>
          </a:stretch>
        </p:blipFill>
        <p:spPr>
          <a:xfrm>
            <a:off x="857160" y="2640067"/>
            <a:ext cx="9914479" cy="12726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4682331"/>
            <a:ext cx="9745663" cy="4351337"/>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97528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Average Payload Mass by F9 v1.1</a:t>
            </a:r>
          </a:p>
        </p:txBody>
      </p:sp>
      <p:pic>
        <p:nvPicPr>
          <p:cNvPr id="2" name="Picture 1">
            <a:extLst>
              <a:ext uri="{FF2B5EF4-FFF2-40B4-BE49-F238E27FC236}">
                <a16:creationId xmlns:a16="http://schemas.microsoft.com/office/drawing/2014/main" id="{FF27FCAB-40B3-4A28-A317-7B4AF94F8B30}"/>
              </a:ext>
            </a:extLst>
          </p:cNvPr>
          <p:cNvPicPr>
            <a:picLocks noChangeAspect="1"/>
          </p:cNvPicPr>
          <p:nvPr/>
        </p:nvPicPr>
        <p:blipFill>
          <a:blip r:embed="rId3"/>
          <a:stretch>
            <a:fillRect/>
          </a:stretch>
        </p:blipFill>
        <p:spPr>
          <a:xfrm>
            <a:off x="1295381" y="2613005"/>
            <a:ext cx="9464860" cy="14326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7564" y="4040963"/>
            <a:ext cx="9744075" cy="4351338"/>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sz="2000" dirty="0">
                <a:latin typeface="Abadi" panose="020B0604020104020204" pitchFamily="34" charset="0"/>
              </a:rPr>
              <a:t>We 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103771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First Successful Ground Landing Date</a:t>
            </a:r>
          </a:p>
        </p:txBody>
      </p:sp>
      <p:pic>
        <p:nvPicPr>
          <p:cNvPr id="2" name="Picture 1">
            <a:extLst>
              <a:ext uri="{FF2B5EF4-FFF2-40B4-BE49-F238E27FC236}">
                <a16:creationId xmlns:a16="http://schemas.microsoft.com/office/drawing/2014/main" id="{6454963E-02B0-4F8B-9EAC-2F2E6C7B7445}"/>
              </a:ext>
            </a:extLst>
          </p:cNvPr>
          <p:cNvPicPr>
            <a:picLocks noChangeAspect="1"/>
          </p:cNvPicPr>
          <p:nvPr/>
        </p:nvPicPr>
        <p:blipFill>
          <a:blip r:embed="rId3"/>
          <a:stretch>
            <a:fillRect/>
          </a:stretch>
        </p:blipFill>
        <p:spPr>
          <a:xfrm>
            <a:off x="1223205" y="2200158"/>
            <a:ext cx="9121930" cy="13564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3051" y="2182458"/>
            <a:ext cx="8980045" cy="47818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through </a:t>
            </a:r>
            <a:r>
              <a:rPr lang="en-US" sz="1800" dirty="0" err="1">
                <a:solidFill>
                  <a:schemeClr val="accent3">
                    <a:lumMod val="25000"/>
                  </a:schemeClr>
                </a:solidFill>
                <a:latin typeface="Abadi" panose="020B0604020104020204" pitchFamily="34" charset="0"/>
              </a:rPr>
              <a:t>API,Web</a:t>
            </a:r>
            <a:r>
              <a:rPr lang="en-US" sz="1800" dirty="0">
                <a:solidFill>
                  <a:schemeClr val="accent3">
                    <a:lumMod val="25000"/>
                  </a:schemeClr>
                </a:solidFill>
                <a:latin typeface="Abadi" panose="020B0604020104020204" pitchFamily="34" charset="0"/>
              </a:rPr>
              <a:t>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 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Analysis with screenshots of visualizations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102790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Executive Summary</a:t>
            </a:r>
            <a:endParaRPr lang="en-US">
              <a:solidFill>
                <a:schemeClr val="accent6">
                  <a:lumMod val="40000"/>
                  <a:lumOff val="6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5130087"/>
            <a:ext cx="9745663" cy="4352925"/>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dirty="0">
                <a:latin typeface="Abadi" panose="020B0604020104020204" pitchFamily="34" charset="0"/>
              </a:rPr>
              <a:t>We used the </a:t>
            </a:r>
            <a:r>
              <a:rPr lang="en-US" b="1" dirty="0">
                <a:latin typeface="Abadi" panose="020B0604020104020204" pitchFamily="34" charset="0"/>
              </a:rPr>
              <a:t>WHERE</a:t>
            </a:r>
            <a:r>
              <a:rPr lang="en-US" dirty="0">
                <a:latin typeface="Abadi" panose="020B0604020104020204" pitchFamily="34" charset="0"/>
              </a:rPr>
              <a:t> clause to filter for boosters which have successfully landed on drone ship and applied the </a:t>
            </a:r>
            <a:r>
              <a:rPr lang="en-US" b="1" dirty="0">
                <a:latin typeface="Abadi" panose="020B0604020104020204" pitchFamily="34" charset="0"/>
              </a:rPr>
              <a:t>AND</a:t>
            </a:r>
            <a:r>
              <a:rPr lang="en-US" dirty="0">
                <a:latin typeface="Abadi" panose="020B0604020104020204" pitchFamily="34" charset="0"/>
              </a:rPr>
              <a:t> condition to determine successful landing with payload mass greater than 4000 but less than 6000</a:t>
            </a:r>
          </a:p>
          <a:p>
            <a:pPr>
              <a:spcBef>
                <a:spcPts val="1400"/>
              </a:spcBef>
              <a:buFont typeface="Wingdings" panose="05000000000000000000" pitchFamily="2" charset="2"/>
              <a:buChar char="Ø"/>
            </a:pP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10237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22B07B9-81DA-4AD6-9ABF-EAACF87A6550}"/>
              </a:ext>
            </a:extLst>
          </p:cNvPr>
          <p:cNvPicPr>
            <a:picLocks noChangeAspect="1"/>
          </p:cNvPicPr>
          <p:nvPr/>
        </p:nvPicPr>
        <p:blipFill>
          <a:blip r:embed="rId3"/>
          <a:stretch>
            <a:fillRect/>
          </a:stretch>
        </p:blipFill>
        <p:spPr>
          <a:xfrm>
            <a:off x="1482087" y="2524529"/>
            <a:ext cx="9091448" cy="19889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5746750"/>
            <a:ext cx="9745663" cy="4351338"/>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720859"/>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Total Number of Successful and Failure Mission Outcomes</a:t>
            </a:r>
          </a:p>
        </p:txBody>
      </p:sp>
      <p:pic>
        <p:nvPicPr>
          <p:cNvPr id="6" name="Picture 5">
            <a:extLst>
              <a:ext uri="{FF2B5EF4-FFF2-40B4-BE49-F238E27FC236}">
                <a16:creationId xmlns:a16="http://schemas.microsoft.com/office/drawing/2014/main" id="{0AC59779-DABD-4B1A-85FB-82F3A45C258A}"/>
              </a:ext>
            </a:extLst>
          </p:cNvPr>
          <p:cNvPicPr>
            <a:picLocks noChangeAspect="1"/>
          </p:cNvPicPr>
          <p:nvPr/>
        </p:nvPicPr>
        <p:blipFill>
          <a:blip r:embed="rId3"/>
          <a:stretch>
            <a:fillRect/>
          </a:stretch>
        </p:blipFill>
        <p:spPr>
          <a:xfrm>
            <a:off x="1163342" y="1694115"/>
            <a:ext cx="9426757" cy="41685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5495664"/>
            <a:ext cx="9744075" cy="1139825"/>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088988"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Boosters Carried Maximum Payload</a:t>
            </a:r>
          </a:p>
        </p:txBody>
      </p:sp>
      <p:pic>
        <p:nvPicPr>
          <p:cNvPr id="2" name="Picture 1">
            <a:extLst>
              <a:ext uri="{FF2B5EF4-FFF2-40B4-BE49-F238E27FC236}">
                <a16:creationId xmlns:a16="http://schemas.microsoft.com/office/drawing/2014/main" id="{22F8F19C-0574-4EF2-90EB-14F218B0991B}"/>
              </a:ext>
            </a:extLst>
          </p:cNvPr>
          <p:cNvPicPr>
            <a:picLocks noChangeAspect="1"/>
          </p:cNvPicPr>
          <p:nvPr/>
        </p:nvPicPr>
        <p:blipFill>
          <a:blip r:embed="rId3"/>
          <a:stretch>
            <a:fillRect/>
          </a:stretch>
        </p:blipFill>
        <p:spPr>
          <a:xfrm>
            <a:off x="1275932" y="1843947"/>
            <a:ext cx="9640135" cy="36274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894" y="4682331"/>
            <a:ext cx="12192000" cy="4351337"/>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01261" y="89313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2015 Launch Records</a:t>
            </a:r>
          </a:p>
        </p:txBody>
      </p:sp>
      <p:pic>
        <p:nvPicPr>
          <p:cNvPr id="2" name="Picture 1">
            <a:extLst>
              <a:ext uri="{FF2B5EF4-FFF2-40B4-BE49-F238E27FC236}">
                <a16:creationId xmlns:a16="http://schemas.microsoft.com/office/drawing/2014/main" id="{8430E48A-F9F1-470A-A5AE-D13556A56D83}"/>
              </a:ext>
            </a:extLst>
          </p:cNvPr>
          <p:cNvPicPr>
            <a:picLocks noChangeAspect="1"/>
          </p:cNvPicPr>
          <p:nvPr/>
        </p:nvPicPr>
        <p:blipFill>
          <a:blip r:embed="rId3"/>
          <a:stretch>
            <a:fillRect/>
          </a:stretch>
        </p:blipFill>
        <p:spPr>
          <a:xfrm>
            <a:off x="1375328" y="2288076"/>
            <a:ext cx="9815411" cy="16917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288" y="5454502"/>
            <a:ext cx="12025423" cy="4539549"/>
          </a:xfrm>
          <a:prstGeom prst="rect">
            <a:avLst/>
          </a:prstGeom>
        </p:spPr>
        <p:txBody>
          <a:bodyPr lIns="91440" tIns="45720" rIns="91440" bIns="45720" anchor="t"/>
          <a:lstStyle/>
          <a:p>
            <a:pPr>
              <a:spcBef>
                <a:spcPts val="1400"/>
              </a:spcBef>
              <a:buFont typeface="Wingdings" panose="05000000000000000000" pitchFamily="2" charset="2"/>
              <a:buChar char="Ø"/>
            </a:pPr>
            <a:r>
              <a:rPr lang="en-US" sz="1600" dirty="0">
                <a:latin typeface="Abadi" panose="020B0604020104020204" pitchFamily="34" charset="0"/>
              </a:rPr>
              <a:t>We selected Landing outcomes and the </a:t>
            </a:r>
            <a:r>
              <a:rPr lang="en-US" sz="1600" b="1" dirty="0">
                <a:latin typeface="Abadi" panose="020B0604020104020204" pitchFamily="34" charset="0"/>
              </a:rPr>
              <a:t>COUNT</a:t>
            </a:r>
            <a:r>
              <a:rPr lang="en-US" sz="1600" dirty="0">
                <a:latin typeface="Abadi" panose="020B0604020104020204" pitchFamily="34" charset="0"/>
              </a:rPr>
              <a:t> of landing outcomes from the data and used the </a:t>
            </a:r>
            <a:r>
              <a:rPr lang="en-US" sz="1600" b="1" dirty="0">
                <a:latin typeface="Abadi" panose="020B0604020104020204" pitchFamily="34" charset="0"/>
              </a:rPr>
              <a:t>WHERE</a:t>
            </a:r>
            <a:r>
              <a:rPr lang="en-US" sz="1600" dirty="0">
                <a:latin typeface="Abadi" panose="020B0604020104020204" pitchFamily="34" charset="0"/>
              </a:rPr>
              <a:t> clause to filter for landing outcomes </a:t>
            </a:r>
            <a:r>
              <a:rPr lang="en-US" sz="1600" b="1" dirty="0">
                <a:latin typeface="Abadi" panose="020B0604020104020204" pitchFamily="34" charset="0"/>
              </a:rPr>
              <a:t>BETWEEN</a:t>
            </a:r>
            <a:r>
              <a:rPr lang="en-US" sz="1600" dirty="0">
                <a:latin typeface="Abadi" panose="020B0604020104020204" pitchFamily="34" charset="0"/>
              </a:rPr>
              <a:t> 2010-06-04 to 2010-03-20.</a:t>
            </a:r>
          </a:p>
          <a:p>
            <a:pPr>
              <a:spcBef>
                <a:spcPts val="1400"/>
              </a:spcBef>
              <a:buFont typeface="Wingdings" panose="05000000000000000000" pitchFamily="2" charset="2"/>
              <a:buChar char="Ø"/>
            </a:pPr>
            <a:r>
              <a:rPr lang="en-US" sz="1600" dirty="0">
                <a:latin typeface="Abadi" panose="020B0604020104020204" pitchFamily="34" charset="0"/>
              </a:rPr>
              <a:t>We applied the </a:t>
            </a:r>
            <a:r>
              <a:rPr lang="en-US" sz="1600" b="1" dirty="0">
                <a:latin typeface="Abadi" panose="020B0604020104020204" pitchFamily="34" charset="0"/>
              </a:rPr>
              <a:t>GROUP BY </a:t>
            </a:r>
            <a:r>
              <a:rPr lang="en-US" sz="1600" dirty="0">
                <a:latin typeface="Abadi" panose="020B0604020104020204" pitchFamily="34" charset="0"/>
              </a:rPr>
              <a:t>clause to group the landing outcomes and the </a:t>
            </a:r>
            <a:r>
              <a:rPr lang="en-US" sz="1600" b="1" dirty="0">
                <a:latin typeface="Abadi" panose="020B0604020104020204" pitchFamily="34" charset="0"/>
              </a:rPr>
              <a:t>ORDER BY </a:t>
            </a:r>
            <a:r>
              <a:rPr lang="en-US" sz="16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1159391"/>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Rank Landing Outcomes Between 2010-06-04 and 2017-03-20</a:t>
            </a:r>
          </a:p>
        </p:txBody>
      </p:sp>
      <p:pic>
        <p:nvPicPr>
          <p:cNvPr id="2" name="Picture 1">
            <a:extLst>
              <a:ext uri="{FF2B5EF4-FFF2-40B4-BE49-F238E27FC236}">
                <a16:creationId xmlns:a16="http://schemas.microsoft.com/office/drawing/2014/main" id="{7CAD308C-6E82-43B2-A17F-CFE64C818C21}"/>
              </a:ext>
            </a:extLst>
          </p:cNvPr>
          <p:cNvPicPr>
            <a:picLocks noChangeAspect="1"/>
          </p:cNvPicPr>
          <p:nvPr/>
        </p:nvPicPr>
        <p:blipFill>
          <a:blip r:embed="rId3"/>
          <a:stretch>
            <a:fillRect/>
          </a:stretch>
        </p:blipFill>
        <p:spPr>
          <a:xfrm>
            <a:off x="1101312" y="2095771"/>
            <a:ext cx="9160034" cy="31854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92872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All launch sites global map markers</a:t>
            </a:r>
          </a:p>
        </p:txBody>
      </p:sp>
      <p:pic>
        <p:nvPicPr>
          <p:cNvPr id="6" name="Content Placeholder 5">
            <a:extLst>
              <a:ext uri="{FF2B5EF4-FFF2-40B4-BE49-F238E27FC236}">
                <a16:creationId xmlns:a16="http://schemas.microsoft.com/office/drawing/2014/main" id="{34384567-ABE2-4A6B-92D0-2ABAFC812E20}"/>
              </a:ext>
            </a:extLst>
          </p:cNvPr>
          <p:cNvPicPr>
            <a:picLocks noChangeAspect="1"/>
          </p:cNvPicPr>
          <p:nvPr/>
        </p:nvPicPr>
        <p:blipFill>
          <a:blip r:embed="rId3"/>
          <a:stretch>
            <a:fillRect/>
          </a:stretch>
        </p:blipFill>
        <p:spPr>
          <a:xfrm>
            <a:off x="770011" y="2140965"/>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3">
            <a:extLst>
              <a:ext uri="{FF2B5EF4-FFF2-40B4-BE49-F238E27FC236}">
                <a16:creationId xmlns:a16="http://schemas.microsoft.com/office/drawing/2014/main" id="{C3791819-1A38-49DE-8EB1-4F9D5E355A76}"/>
              </a:ext>
            </a:extLst>
          </p:cNvPr>
          <p:cNvPicPr>
            <a:picLocks noChangeAspect="1"/>
          </p:cNvPicPr>
          <p:nvPr/>
        </p:nvPicPr>
        <p:blipFill>
          <a:blip r:embed="rId3"/>
          <a:stretch>
            <a:fillRect/>
          </a:stretch>
        </p:blipFill>
        <p:spPr>
          <a:xfrm>
            <a:off x="770011" y="1891426"/>
            <a:ext cx="10687962" cy="4772101"/>
          </a:xfrm>
          <a:prstGeom prst="rect">
            <a:avLst/>
          </a:prstGeom>
        </p:spPr>
      </p:pic>
      <p:sp>
        <p:nvSpPr>
          <p:cNvPr id="7" name="Title 1">
            <a:extLst>
              <a:ext uri="{FF2B5EF4-FFF2-40B4-BE49-F238E27FC236}">
                <a16:creationId xmlns:a16="http://schemas.microsoft.com/office/drawing/2014/main" id="{42F03FE7-1AA2-42B1-944B-D7A4DA550C06}"/>
              </a:ext>
            </a:extLst>
          </p:cNvPr>
          <p:cNvSpPr txBox="1">
            <a:spLocks/>
          </p:cNvSpPr>
          <p:nvPr/>
        </p:nvSpPr>
        <p:spPr>
          <a:xfrm>
            <a:off x="770011" y="104532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7558F039-0176-49DF-8645-C88BFCBCC7D5}"/>
              </a:ext>
            </a:extLst>
          </p:cNvPr>
          <p:cNvPicPr>
            <a:picLocks noChangeAspect="1"/>
          </p:cNvPicPr>
          <p:nvPr/>
        </p:nvPicPr>
        <p:blipFill>
          <a:blip r:embed="rId3"/>
          <a:stretch>
            <a:fillRect/>
          </a:stretch>
        </p:blipFill>
        <p:spPr>
          <a:xfrm>
            <a:off x="981595" y="1793107"/>
            <a:ext cx="10092431" cy="5064893"/>
          </a:xfrm>
          <a:prstGeom prst="rect">
            <a:avLst/>
          </a:prstGeom>
        </p:spPr>
      </p:pic>
      <p:sp>
        <p:nvSpPr>
          <p:cNvPr id="7" name="Title 1">
            <a:extLst>
              <a:ext uri="{FF2B5EF4-FFF2-40B4-BE49-F238E27FC236}">
                <a16:creationId xmlns:a16="http://schemas.microsoft.com/office/drawing/2014/main" id="{8795D297-F519-47B8-8144-7452F83B59DA}"/>
              </a:ext>
            </a:extLst>
          </p:cNvPr>
          <p:cNvSpPr txBox="1">
            <a:spLocks/>
          </p:cNvSpPr>
          <p:nvPr/>
        </p:nvSpPr>
        <p:spPr>
          <a:xfrm>
            <a:off x="83820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6" name="Content Placeholder 3">
            <a:extLst>
              <a:ext uri="{FF2B5EF4-FFF2-40B4-BE49-F238E27FC236}">
                <a16:creationId xmlns:a16="http://schemas.microsoft.com/office/drawing/2014/main" id="{A1630F5E-A2C0-4304-9750-F76DAE13DD36}"/>
              </a:ext>
            </a:extLst>
          </p:cNvPr>
          <p:cNvPicPr>
            <a:picLocks noChangeAspect="1"/>
          </p:cNvPicPr>
          <p:nvPr/>
        </p:nvPicPr>
        <p:blipFill>
          <a:blip r:embed="rId3"/>
          <a:stretch>
            <a:fillRect/>
          </a:stretch>
        </p:blipFill>
        <p:spPr>
          <a:xfrm>
            <a:off x="770010" y="1790170"/>
            <a:ext cx="10687962" cy="4772101"/>
          </a:xfrm>
          <a:prstGeom prst="rect">
            <a:avLst/>
          </a:prstGeom>
        </p:spPr>
      </p:pic>
      <p:sp>
        <p:nvSpPr>
          <p:cNvPr id="7" name="Title 1">
            <a:extLst>
              <a:ext uri="{FF2B5EF4-FFF2-40B4-BE49-F238E27FC236}">
                <a16:creationId xmlns:a16="http://schemas.microsoft.com/office/drawing/2014/main" id="{531785B9-FC81-4E5D-A559-0994FB54EF88}"/>
              </a:ext>
            </a:extLst>
          </p:cNvPr>
          <p:cNvSpPr txBox="1">
            <a:spLocks/>
          </p:cNvSpPr>
          <p:nvPr/>
        </p:nvSpPr>
        <p:spPr>
          <a:xfrm>
            <a:off x="675139" y="67957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id="{A303E5BD-FE33-4188-8E04-4F2921FD668B}"/>
              </a:ext>
            </a:extLst>
          </p:cNvPr>
          <p:cNvPicPr>
            <a:picLocks noChangeAspect="1"/>
          </p:cNvPicPr>
          <p:nvPr/>
        </p:nvPicPr>
        <p:blipFill>
          <a:blip r:embed="rId3"/>
          <a:stretch>
            <a:fillRect/>
          </a:stretch>
        </p:blipFill>
        <p:spPr>
          <a:xfrm>
            <a:off x="2057190" y="2222781"/>
            <a:ext cx="7790783" cy="4440746"/>
          </a:xfrm>
          <a:prstGeom prst="rect">
            <a:avLst/>
          </a:prstGeom>
        </p:spPr>
      </p:pic>
      <p:sp>
        <p:nvSpPr>
          <p:cNvPr id="7" name="Title 1">
            <a:extLst>
              <a:ext uri="{FF2B5EF4-FFF2-40B4-BE49-F238E27FC236}">
                <a16:creationId xmlns:a16="http://schemas.microsoft.com/office/drawing/2014/main" id="{6A78D0E9-27EC-499D-94C7-7E500F00053E}"/>
              </a:ext>
            </a:extLst>
          </p:cNvPr>
          <p:cNvSpPr txBox="1">
            <a:spLocks/>
          </p:cNvSpPr>
          <p:nvPr/>
        </p:nvSpPr>
        <p:spPr>
          <a:xfrm>
            <a:off x="714425" y="1177441"/>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Pie chart showing the Launch site with the highest launch success ratio</a:t>
            </a:r>
          </a:p>
          <a:p>
            <a:endParaRPr lang="en-US" dirty="0">
              <a:solidFill>
                <a:schemeClr val="accent6">
                  <a:lumMod val="40000"/>
                  <a:lumOff val="60000"/>
                </a:schemeClr>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0943" y="936194"/>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Introduction</a:t>
            </a:r>
            <a:endParaRPr lang="en-US" dirty="0">
              <a:solidFill>
                <a:schemeClr val="accent6">
                  <a:lumMod val="40000"/>
                  <a:lumOff val="60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9097" y="2456120"/>
            <a:ext cx="11376837" cy="4476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Our goal is to create a machine learning pipeline to predict if the first stage will land successfully.</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factors ensure a successful landing of the rocket?</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relationship between various features that determine the success rate of a landing.</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conditions need to be in place to achieve the best results?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6" name="Title 1">
            <a:extLst>
              <a:ext uri="{FF2B5EF4-FFF2-40B4-BE49-F238E27FC236}">
                <a16:creationId xmlns:a16="http://schemas.microsoft.com/office/drawing/2014/main" id="{B1E26371-722E-47AA-8675-E7ACCE27582D}"/>
              </a:ext>
            </a:extLst>
          </p:cNvPr>
          <p:cNvSpPr txBox="1">
            <a:spLocks/>
          </p:cNvSpPr>
          <p:nvPr/>
        </p:nvSpPr>
        <p:spPr>
          <a:xfrm>
            <a:off x="838199" y="757434"/>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accent6">
                    <a:lumMod val="40000"/>
                    <a:lumOff val="60000"/>
                  </a:schemeClr>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68323038-DD38-4D12-821C-4C06E15CCA46}"/>
              </a:ext>
            </a:extLst>
          </p:cNvPr>
          <p:cNvPicPr>
            <a:picLocks noChangeAspect="1"/>
          </p:cNvPicPr>
          <p:nvPr/>
        </p:nvPicPr>
        <p:blipFill>
          <a:blip r:embed="rId3"/>
          <a:stretch>
            <a:fillRect/>
          </a:stretch>
        </p:blipFill>
        <p:spPr>
          <a:xfrm>
            <a:off x="838198" y="277665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59958" y="6018029"/>
            <a:ext cx="8877264" cy="390550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As shown </a:t>
            </a:r>
            <a:r>
              <a:rPr lang="en-US" sz="2200" dirty="0" err="1">
                <a:solidFill>
                  <a:schemeClr val="accent3">
                    <a:lumMod val="25000"/>
                  </a:schemeClr>
                </a:solidFill>
                <a:latin typeface="Abadi" panose="020B0604020104020204" pitchFamily="34" charset="0"/>
              </a:rPr>
              <a:t>Dicision</a:t>
            </a:r>
            <a:r>
              <a:rPr lang="en-US" sz="2200" dirty="0">
                <a:solidFill>
                  <a:schemeClr val="accent3">
                    <a:lumMod val="25000"/>
                  </a:schemeClr>
                </a:solidFill>
                <a:latin typeface="Abadi" panose="020B0604020104020204" pitchFamily="34" charset="0"/>
              </a:rPr>
              <a:t> Tree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93992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Classification Accuracy</a:t>
            </a:r>
            <a:endParaRPr lang="en-US" dirty="0">
              <a:solidFill>
                <a:schemeClr val="accent6">
                  <a:lumMod val="40000"/>
                  <a:lumOff val="60000"/>
                </a:schemeClr>
              </a:solidFill>
            </a:endParaRPr>
          </a:p>
        </p:txBody>
      </p:sp>
      <p:pic>
        <p:nvPicPr>
          <p:cNvPr id="2" name="Picture 1">
            <a:extLst>
              <a:ext uri="{FF2B5EF4-FFF2-40B4-BE49-F238E27FC236}">
                <a16:creationId xmlns:a16="http://schemas.microsoft.com/office/drawing/2014/main" id="{4A6120E2-8064-495F-8DD0-FD69C19345B0}"/>
              </a:ext>
            </a:extLst>
          </p:cNvPr>
          <p:cNvPicPr>
            <a:picLocks noChangeAspect="1"/>
          </p:cNvPicPr>
          <p:nvPr/>
        </p:nvPicPr>
        <p:blipFill>
          <a:blip r:embed="rId3"/>
          <a:stretch>
            <a:fillRect/>
          </a:stretch>
        </p:blipFill>
        <p:spPr>
          <a:xfrm>
            <a:off x="1191769" y="2334300"/>
            <a:ext cx="9672084" cy="3388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4951413"/>
            <a:ext cx="12192000" cy="3813175"/>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Confusion Matrix</a:t>
            </a:r>
            <a:endParaRPr lang="en-US" dirty="0">
              <a:solidFill>
                <a:schemeClr val="accent6">
                  <a:lumMod val="40000"/>
                  <a:lumOff val="60000"/>
                </a:schemeClr>
              </a:solidFill>
            </a:endParaRPr>
          </a:p>
        </p:txBody>
      </p:sp>
      <p:pic>
        <p:nvPicPr>
          <p:cNvPr id="2" name="Picture 1">
            <a:extLst>
              <a:ext uri="{FF2B5EF4-FFF2-40B4-BE49-F238E27FC236}">
                <a16:creationId xmlns:a16="http://schemas.microsoft.com/office/drawing/2014/main" id="{26835662-EAE8-4A0A-939D-53ED86EF3B98}"/>
              </a:ext>
            </a:extLst>
          </p:cNvPr>
          <p:cNvPicPr>
            <a:picLocks noChangeAspect="1"/>
          </p:cNvPicPr>
          <p:nvPr/>
        </p:nvPicPr>
        <p:blipFill>
          <a:blip r:embed="rId3"/>
          <a:stretch>
            <a:fillRect/>
          </a:stretch>
        </p:blipFill>
        <p:spPr>
          <a:xfrm>
            <a:off x="3790678" y="2273560"/>
            <a:ext cx="4206605" cy="28425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510171"/>
            <a:ext cx="8920716" cy="4351337"/>
          </a:xfrm>
          <a:prstGeom prst="rect">
            <a:avLst/>
          </a:prstGeom>
        </p:spPr>
        <p:txBody>
          <a:bodyPr>
            <a:normAutofit/>
          </a:bodyPr>
          <a:lstStyle/>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The larger the flight amount at a launch site, the greater the success rate at a launch site.</a:t>
            </a: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Orbits </a:t>
            </a:r>
            <a:r>
              <a:rPr lang="en-US">
                <a:latin typeface="Abadi" panose="020B0604020104020204" pitchFamily="34" charset="0"/>
              </a:rPr>
              <a:t>ES-L1, GEO, HEO, SSO, VLEO had the highest success rate.</a:t>
            </a:r>
            <a:endParaRPr lang="en-US">
              <a:solidFill>
                <a:schemeClr val="accent3">
                  <a:lumMod val="25000"/>
                </a:schemeClr>
              </a:solidFill>
              <a:latin typeface="Abadi" panose="020B0604020104020204" pitchFamily="34" charset="0"/>
            </a:endParaRP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KSC LC-39A had the most successful launches amongst other sites, although the increasing payload mass appeared to have a negative impact on success.</a:t>
            </a: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The Decision tree classifier is the best machine learning algorithm for this task.</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Conclusions</a:t>
            </a:r>
            <a:endParaRPr lang="en-US">
              <a:solidFill>
                <a:schemeClr val="accent6">
                  <a:lumMod val="40000"/>
                  <a:lumOff val="6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1A4C0-1D96-43BE-9C0F-61DADA2E1E68}"/>
              </a:ext>
            </a:extLst>
          </p:cNvPr>
          <p:cNvSpPr txBox="1"/>
          <p:nvPr/>
        </p:nvSpPr>
        <p:spPr>
          <a:xfrm>
            <a:off x="3125972" y="3439632"/>
            <a:ext cx="5454502" cy="1015663"/>
          </a:xfrm>
          <a:prstGeom prst="rect">
            <a:avLst/>
          </a:prstGeom>
          <a:noFill/>
        </p:spPr>
        <p:txBody>
          <a:bodyPr wrap="square" rtlCol="0">
            <a:spAutoFit/>
          </a:bodyPr>
          <a:lstStyle/>
          <a:p>
            <a:pPr algn="ctr"/>
            <a:r>
              <a:rPr lang="en-US" sz="6000" dirty="0"/>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66822" y="203404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tx1"/>
                </a:solidFill>
                <a:latin typeface="Abadi"/>
              </a:rPr>
              <a:t>Data was collected using:</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 SpaceX API </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web scraping from Wikipedia. </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data wrangling by:</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One-hot encoding (to categorical features)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Dropping irrelevant columns </a:t>
            </a:r>
          </a:p>
          <a:p>
            <a:pPr>
              <a:lnSpc>
                <a:spcPct val="120000"/>
              </a:lnSpc>
              <a:spcBef>
                <a:spcPts val="1400"/>
              </a:spcBef>
              <a:buFont typeface="Wingdings" panose="05000000000000000000" pitchFamily="2" charset="2"/>
              <a:buChar char="Ø"/>
            </a:pPr>
            <a:r>
              <a:rPr lang="en-US" sz="8800" dirty="0">
                <a:solidFill>
                  <a:schemeClr val="tx1"/>
                </a:solidFill>
                <a:latin typeface="Abadi"/>
              </a:rPr>
              <a:t>Perform exploratory data analysis (EDA) using visualization and SQL:</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Scatter Plots </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Bar Graphs </a:t>
            </a:r>
            <a:r>
              <a:rPr lang="en-US" sz="8800" dirty="0">
                <a:solidFill>
                  <a:schemeClr val="tx1"/>
                </a:solidFill>
                <a:latin typeface="Abadi"/>
              </a:rPr>
              <a:t>      </a:t>
            </a: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679572"/>
            <a:ext cx="11072960" cy="2010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Methodology</a:t>
            </a:r>
          </a:p>
          <a:p>
            <a:r>
              <a:rPr lang="en-US" sz="2800" dirty="0">
                <a:solidFill>
                  <a:schemeClr val="accent6">
                    <a:lumMod val="40000"/>
                    <a:lumOff val="60000"/>
                  </a:schemeClr>
                </a:solidFill>
                <a:latin typeface="Abadi"/>
              </a:rPr>
              <a:t>Executive Summary</a:t>
            </a:r>
          </a:p>
          <a:p>
            <a:endParaRPr lang="en-US" dirty="0">
              <a:solidFill>
                <a:schemeClr val="accent6">
                  <a:lumMod val="40000"/>
                  <a:lumOff val="60000"/>
                </a:schemeClr>
              </a:solidFill>
              <a:latin typeface="Abadi"/>
            </a:endParaRPr>
          </a:p>
          <a:p>
            <a:endParaRPr lang="en-US" dirty="0">
              <a:solidFill>
                <a:schemeClr val="accent6">
                  <a:lumMod val="40000"/>
                  <a:lumOff val="60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87A2D-DAF5-4666-8B1A-5212DABD97D1}"/>
              </a:ext>
            </a:extLst>
          </p:cNvPr>
          <p:cNvSpPr>
            <a:spLocks noGrp="1"/>
          </p:cNvSpPr>
          <p:nvPr>
            <p:ph idx="1"/>
          </p:nvPr>
        </p:nvSpPr>
        <p:spPr>
          <a:xfrm>
            <a:off x="838200" y="2282825"/>
            <a:ext cx="10515600" cy="4351338"/>
          </a:xfrm>
        </p:spPr>
        <p:txBody>
          <a:bodyPr/>
          <a:lstStyle/>
          <a:p>
            <a:pPr>
              <a:lnSpc>
                <a:spcPct val="120000"/>
              </a:lnSpc>
              <a:spcBef>
                <a:spcPts val="1400"/>
              </a:spcBef>
              <a:buFont typeface="Wingdings" panose="05000000000000000000" pitchFamily="2" charset="2"/>
              <a:buChar char="Ø"/>
            </a:pPr>
            <a:r>
              <a:rPr lang="en-US" dirty="0">
                <a:solidFill>
                  <a:schemeClr val="accent3">
                    <a:lumMod val="25000"/>
                  </a:schemeClr>
                </a:solidFill>
                <a:latin typeface="Abadi"/>
              </a:rPr>
              <a:t>Perform interactive visual analytics using:</a:t>
            </a:r>
          </a:p>
          <a:p>
            <a:pPr lvl="1">
              <a:lnSpc>
                <a:spcPct val="120000"/>
              </a:lnSpc>
              <a:spcBef>
                <a:spcPts val="1400"/>
              </a:spcBef>
              <a:buFont typeface="Courier New" panose="02070309020205020404" pitchFamily="49" charset="0"/>
              <a:buChar char="o"/>
            </a:pPr>
            <a:r>
              <a:rPr lang="en-US" dirty="0">
                <a:solidFill>
                  <a:schemeClr val="tx1"/>
                </a:solidFill>
                <a:latin typeface="Abadi"/>
              </a:rPr>
              <a:t>Folium </a:t>
            </a:r>
          </a:p>
          <a:p>
            <a:pPr lvl="1">
              <a:lnSpc>
                <a:spcPct val="120000"/>
              </a:lnSpc>
              <a:spcBef>
                <a:spcPts val="1400"/>
              </a:spcBef>
              <a:buFont typeface="Courier New" panose="02070309020205020404" pitchFamily="49" charset="0"/>
              <a:buChar char="o"/>
            </a:pPr>
            <a:r>
              <a:rPr lang="en-US" dirty="0" err="1">
                <a:solidFill>
                  <a:schemeClr val="tx1"/>
                </a:solidFill>
                <a:latin typeface="Abadi"/>
              </a:rPr>
              <a:t>Plotly</a:t>
            </a:r>
            <a:r>
              <a:rPr lang="en-US" dirty="0">
                <a:solidFill>
                  <a:schemeClr val="tx1"/>
                </a:solidFill>
                <a:latin typeface="Abadi"/>
              </a:rPr>
              <a:t> Dash</a:t>
            </a:r>
          </a:p>
          <a:p>
            <a:pPr>
              <a:lnSpc>
                <a:spcPct val="120000"/>
              </a:lnSpc>
              <a:spcBef>
                <a:spcPts val="1400"/>
              </a:spcBef>
              <a:buFont typeface="Wingdings" panose="05000000000000000000" pitchFamily="2" charset="2"/>
              <a:buChar char="Ø"/>
            </a:pPr>
            <a:r>
              <a:rPr lang="en-US" dirty="0">
                <a:solidFill>
                  <a:schemeClr val="tx1"/>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Build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Tune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Evaluate classification models</a:t>
            </a:r>
          </a:p>
          <a:p>
            <a:endParaRPr lang="en-US" sz="800" dirty="0"/>
          </a:p>
        </p:txBody>
      </p:sp>
      <p:sp>
        <p:nvSpPr>
          <p:cNvPr id="2" name="Rectangle 1">
            <a:extLst>
              <a:ext uri="{FF2B5EF4-FFF2-40B4-BE49-F238E27FC236}">
                <a16:creationId xmlns:a16="http://schemas.microsoft.com/office/drawing/2014/main" id="{0A5529FA-EFDA-4D85-8FB0-CE53B88CD99E}"/>
              </a:ext>
            </a:extLst>
          </p:cNvPr>
          <p:cNvSpPr/>
          <p:nvPr/>
        </p:nvSpPr>
        <p:spPr>
          <a:xfrm>
            <a:off x="987055" y="1085925"/>
            <a:ext cx="2707793" cy="461665"/>
          </a:xfrm>
          <a:prstGeom prst="rect">
            <a:avLst/>
          </a:prstGeom>
        </p:spPr>
        <p:txBody>
          <a:bodyPr wrap="none">
            <a:spAutoFit/>
          </a:bodyPr>
          <a:lstStyle/>
          <a:p>
            <a:r>
              <a:rPr lang="en-US" sz="2400" dirty="0">
                <a:solidFill>
                  <a:schemeClr val="accent6">
                    <a:lumMod val="40000"/>
                    <a:lumOff val="60000"/>
                  </a:schemeClr>
                </a:solidFill>
                <a:latin typeface="Abadi"/>
              </a:rPr>
              <a:t>Executive Summary</a:t>
            </a:r>
          </a:p>
        </p:txBody>
      </p:sp>
    </p:spTree>
    <p:extLst>
      <p:ext uri="{BB962C8B-B14F-4D97-AF65-F5344CB8AC3E}">
        <p14:creationId xmlns:p14="http://schemas.microsoft.com/office/powerpoint/2010/main" val="46757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097" y="2335988"/>
            <a:ext cx="10515600" cy="4351338"/>
          </a:xfrm>
          <a:prstGeom prst="rect">
            <a:avLst/>
          </a:prstGeom>
        </p:spPr>
        <p:txBody>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meaning: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procedure of collecting, measuring and analyzing accurate insights for research using standard validated techniques to answer questions and evaluate outcomes.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basic steps:</a:t>
            </a:r>
          </a:p>
          <a:p>
            <a:pPr marL="800100" lvl="1" indent="-3429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Collect data from API and web pages.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of it.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Clean and filter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Export to flat file (csv).</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8954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96462" y="2282726"/>
            <a:ext cx="4640263" cy="4225925"/>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need to extract the launch records as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Collect the data using get request to the SpaceX API.</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Convert the response content as a Json file using .json() function call and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using.json_normalize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Clean the data, check for missing values and fill in missing values where necessary.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Ceate</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dictionary.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export it to a CSV file.</a:t>
            </a: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2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https://github.com/ReemAssi/Final-Project/blob/main/1-Data%20Collection%20API.ipynb</a:t>
            </a: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dirty="0">
              <a:solidFill>
                <a:schemeClr val="accent1">
                  <a:lumMod val="75000"/>
                </a:schemeClr>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 – SpaceX API</a:t>
            </a:r>
          </a:p>
        </p:txBody>
      </p:sp>
      <p:pic>
        <p:nvPicPr>
          <p:cNvPr id="2" name="Picture 1">
            <a:extLst>
              <a:ext uri="{FF2B5EF4-FFF2-40B4-BE49-F238E27FC236}">
                <a16:creationId xmlns:a16="http://schemas.microsoft.com/office/drawing/2014/main" id="{3FE6C2FD-4230-47BE-BFD9-DC11AC15176F}"/>
              </a:ext>
            </a:extLst>
          </p:cNvPr>
          <p:cNvPicPr>
            <a:picLocks noChangeAspect="1"/>
          </p:cNvPicPr>
          <p:nvPr/>
        </p:nvPicPr>
        <p:blipFill>
          <a:blip r:embed="rId4"/>
          <a:stretch>
            <a:fillRect/>
          </a:stretch>
        </p:blipFill>
        <p:spPr>
          <a:xfrm>
            <a:off x="6549110" y="1831102"/>
            <a:ext cx="3406435" cy="381033"/>
          </a:xfrm>
          <a:prstGeom prst="rect">
            <a:avLst/>
          </a:prstGeom>
        </p:spPr>
      </p:pic>
      <p:pic>
        <p:nvPicPr>
          <p:cNvPr id="8" name="Picture 7">
            <a:extLst>
              <a:ext uri="{FF2B5EF4-FFF2-40B4-BE49-F238E27FC236}">
                <a16:creationId xmlns:a16="http://schemas.microsoft.com/office/drawing/2014/main" id="{A3010401-0B23-4D44-A4B3-A6E6E65DFEC4}"/>
              </a:ext>
            </a:extLst>
          </p:cNvPr>
          <p:cNvPicPr>
            <a:picLocks noChangeAspect="1"/>
          </p:cNvPicPr>
          <p:nvPr/>
        </p:nvPicPr>
        <p:blipFill>
          <a:blip r:embed="rId5"/>
          <a:stretch>
            <a:fillRect/>
          </a:stretch>
        </p:blipFill>
        <p:spPr>
          <a:xfrm>
            <a:off x="6549110" y="2380468"/>
            <a:ext cx="4182117" cy="2829691"/>
          </a:xfrm>
          <a:prstGeom prst="rect">
            <a:avLst/>
          </a:prstGeom>
        </p:spPr>
      </p:pic>
      <p:pic>
        <p:nvPicPr>
          <p:cNvPr id="9" name="Picture 8">
            <a:extLst>
              <a:ext uri="{FF2B5EF4-FFF2-40B4-BE49-F238E27FC236}">
                <a16:creationId xmlns:a16="http://schemas.microsoft.com/office/drawing/2014/main" id="{B7D7DE3F-B9A0-4804-98CA-2FE8B2A8E143}"/>
              </a:ext>
            </a:extLst>
          </p:cNvPr>
          <p:cNvPicPr>
            <a:picLocks noChangeAspect="1"/>
          </p:cNvPicPr>
          <p:nvPr/>
        </p:nvPicPr>
        <p:blipFill rotWithShape="1">
          <a:blip r:embed="rId6"/>
          <a:srcRect t="5201" r="5792"/>
          <a:stretch/>
        </p:blipFill>
        <p:spPr>
          <a:xfrm>
            <a:off x="6531560" y="5349488"/>
            <a:ext cx="5642890" cy="549049"/>
          </a:xfrm>
          <a:prstGeom prst="rect">
            <a:avLst/>
          </a:prstGeom>
        </p:spPr>
      </p:pic>
      <p:pic>
        <p:nvPicPr>
          <p:cNvPr id="10" name="Picture 9">
            <a:extLst>
              <a:ext uri="{FF2B5EF4-FFF2-40B4-BE49-F238E27FC236}">
                <a16:creationId xmlns:a16="http://schemas.microsoft.com/office/drawing/2014/main" id="{75D3AC34-C4B2-4D97-AE57-F4B26AA5CA91}"/>
              </a:ext>
            </a:extLst>
          </p:cNvPr>
          <p:cNvPicPr>
            <a:picLocks noChangeAspect="1"/>
          </p:cNvPicPr>
          <p:nvPr/>
        </p:nvPicPr>
        <p:blipFill>
          <a:blip r:embed="rId7"/>
          <a:stretch>
            <a:fillRect/>
          </a:stretch>
        </p:blipFill>
        <p:spPr>
          <a:xfrm>
            <a:off x="6549110" y="6173061"/>
            <a:ext cx="4282811" cy="24386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9916" y="2238104"/>
            <a:ext cx="4808538" cy="3705225"/>
          </a:xfrm>
          <a:prstGeom prst="rect">
            <a:avLst/>
          </a:prstGeom>
        </p:spPr>
        <p:txBody>
          <a:bodyPr lIns="91440" tIns="45720" rIns="91440" bIns="45720" anchor="t">
            <a:noAutofit/>
          </a:bodyPr>
          <a:lstStyle/>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Apply web scrapping to Falcon 9 launch records from Wikipedia with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 Get response from HTML</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Create a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object and sparse tables.</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Create dictionary with the column names and appending data to them.</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Convert dictionary to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and export it to csv file.</a:t>
            </a:r>
          </a:p>
          <a:p>
            <a:pPr>
              <a:lnSpc>
                <a:spcPct val="100000"/>
              </a:lnSpc>
              <a:spcBef>
                <a:spcPts val="1400"/>
              </a:spcBef>
              <a:buFont typeface="Wingdings" panose="05000000000000000000" pitchFamily="2" charset="2"/>
              <a:buChar char="Ø"/>
            </a:pPr>
            <a:r>
              <a:rPr lang="en-US"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https://github.com/ReemAssi/Final-Project/blob/main/2-%20Web%20Scraping</a:t>
            </a:r>
            <a:endParaRPr lang="en-US" sz="20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000" dirty="0">
              <a:solidFill>
                <a:schemeClr val="accent2">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 - Scraping</a:t>
            </a:r>
            <a:endParaRPr lang="en-US" dirty="0">
              <a:solidFill>
                <a:schemeClr val="accent6">
                  <a:lumMod val="40000"/>
                  <a:lumOff val="60000"/>
                </a:schemeClr>
              </a:solidFill>
            </a:endParaRPr>
          </a:p>
        </p:txBody>
      </p:sp>
      <p:pic>
        <p:nvPicPr>
          <p:cNvPr id="5" name="Picture 4">
            <a:extLst>
              <a:ext uri="{FF2B5EF4-FFF2-40B4-BE49-F238E27FC236}">
                <a16:creationId xmlns:a16="http://schemas.microsoft.com/office/drawing/2014/main" id="{7DEE91C6-3E72-4DD6-9C21-BEA8DB79133B}"/>
              </a:ext>
            </a:extLst>
          </p:cNvPr>
          <p:cNvPicPr>
            <a:picLocks noChangeAspect="1"/>
          </p:cNvPicPr>
          <p:nvPr/>
        </p:nvPicPr>
        <p:blipFill rotWithShape="1">
          <a:blip r:embed="rId4"/>
          <a:srcRect r="28271"/>
          <a:stretch/>
        </p:blipFill>
        <p:spPr>
          <a:xfrm>
            <a:off x="6027811" y="2756754"/>
            <a:ext cx="5584273" cy="662997"/>
          </a:xfrm>
          <a:prstGeom prst="rect">
            <a:avLst/>
          </a:prstGeom>
        </p:spPr>
      </p:pic>
      <p:pic>
        <p:nvPicPr>
          <p:cNvPr id="7" name="Picture 6">
            <a:extLst>
              <a:ext uri="{FF2B5EF4-FFF2-40B4-BE49-F238E27FC236}">
                <a16:creationId xmlns:a16="http://schemas.microsoft.com/office/drawing/2014/main" id="{DEA3919A-C49B-45FD-9EAD-1CB71FA192AD}"/>
              </a:ext>
            </a:extLst>
          </p:cNvPr>
          <p:cNvPicPr>
            <a:picLocks noChangeAspect="1"/>
          </p:cNvPicPr>
          <p:nvPr/>
        </p:nvPicPr>
        <p:blipFill>
          <a:blip r:embed="rId5"/>
          <a:stretch>
            <a:fillRect/>
          </a:stretch>
        </p:blipFill>
        <p:spPr>
          <a:xfrm>
            <a:off x="6027811" y="3671581"/>
            <a:ext cx="3109229" cy="419136"/>
          </a:xfrm>
          <a:prstGeom prst="rect">
            <a:avLst/>
          </a:prstGeom>
        </p:spPr>
      </p:pic>
      <p:pic>
        <p:nvPicPr>
          <p:cNvPr id="8" name="Picture 7">
            <a:extLst>
              <a:ext uri="{FF2B5EF4-FFF2-40B4-BE49-F238E27FC236}">
                <a16:creationId xmlns:a16="http://schemas.microsoft.com/office/drawing/2014/main" id="{F561EAAF-72D3-4227-961C-77A1BA2F947D}"/>
              </a:ext>
            </a:extLst>
          </p:cNvPr>
          <p:cNvPicPr>
            <a:picLocks noChangeAspect="1"/>
          </p:cNvPicPr>
          <p:nvPr/>
        </p:nvPicPr>
        <p:blipFill>
          <a:blip r:embed="rId6"/>
          <a:stretch>
            <a:fillRect/>
          </a:stretch>
        </p:blipFill>
        <p:spPr>
          <a:xfrm>
            <a:off x="6027811" y="4347340"/>
            <a:ext cx="3749365" cy="1143099"/>
          </a:xfrm>
          <a:prstGeom prst="rect">
            <a:avLst/>
          </a:prstGeom>
        </p:spPr>
      </p:pic>
      <p:pic>
        <p:nvPicPr>
          <p:cNvPr id="9" name="Picture 8">
            <a:extLst>
              <a:ext uri="{FF2B5EF4-FFF2-40B4-BE49-F238E27FC236}">
                <a16:creationId xmlns:a16="http://schemas.microsoft.com/office/drawing/2014/main" id="{985A1C55-AD3A-42EF-85CE-6B17EAF8D852}"/>
              </a:ext>
            </a:extLst>
          </p:cNvPr>
          <p:cNvPicPr>
            <a:picLocks noChangeAspect="1"/>
          </p:cNvPicPr>
          <p:nvPr/>
        </p:nvPicPr>
        <p:blipFill>
          <a:blip r:embed="rId7"/>
          <a:stretch>
            <a:fillRect/>
          </a:stretch>
        </p:blipFill>
        <p:spPr>
          <a:xfrm>
            <a:off x="6096000" y="5587662"/>
            <a:ext cx="3071126" cy="266723"/>
          </a:xfrm>
          <a:prstGeom prst="rect">
            <a:avLst/>
          </a:prstGeom>
        </p:spPr>
      </p:pic>
      <p:pic>
        <p:nvPicPr>
          <p:cNvPr id="10" name="Picture 9">
            <a:extLst>
              <a:ext uri="{FF2B5EF4-FFF2-40B4-BE49-F238E27FC236}">
                <a16:creationId xmlns:a16="http://schemas.microsoft.com/office/drawing/2014/main" id="{195B6544-A160-4E70-9C32-F2ECCEC57C3E}"/>
              </a:ext>
            </a:extLst>
          </p:cNvPr>
          <p:cNvPicPr>
            <a:picLocks noChangeAspect="1"/>
          </p:cNvPicPr>
          <p:nvPr/>
        </p:nvPicPr>
        <p:blipFill>
          <a:blip r:embed="rId8"/>
          <a:stretch>
            <a:fillRect/>
          </a:stretch>
        </p:blipFill>
        <p:spPr>
          <a:xfrm>
            <a:off x="6096000" y="6048830"/>
            <a:ext cx="3886537" cy="2362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347</TotalTime>
  <Words>1758</Words>
  <Application>Microsoft Office PowerPoint</Application>
  <PresentationFormat>Widescreen</PresentationFormat>
  <Paragraphs>257</Paragraphs>
  <Slides>44</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Abadi</vt:lpstr>
      <vt:lpstr>Arial</vt:lpstr>
      <vt:lpstr>Calibri</vt:lpstr>
      <vt:lpstr>Calibri Light</vt:lpstr>
      <vt:lpstr>Century Gothic</vt:lpstr>
      <vt:lpstr>Courier New</vt:lpstr>
      <vt:lpstr>IBM Plex Mono SemiBold</vt:lpstr>
      <vt:lpstr>IBM Plex Mono Text</vt:lpstr>
      <vt:lpstr>Wingdings</vt:lpstr>
      <vt:lpstr>Wingdings 3</vt:lpstr>
      <vt:lpstr>Custom Design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Reem Assi</cp:lastModifiedBy>
  <cp:revision>247</cp:revision>
  <dcterms:created xsi:type="dcterms:W3CDTF">2021-04-29T18:58:34Z</dcterms:created>
  <dcterms:modified xsi:type="dcterms:W3CDTF">2022-10-01T12:40:42Z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